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B99DF-7B01-4EC2-A2FD-B4A5FE65CD2E}" type="datetimeFigureOut">
              <a:rPr lang="hr-HR" smtClean="0"/>
              <a:pPr/>
              <a:t>30.10.2015.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2F2CC-B1B3-40DB-B279-15B9BFA2DBB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3505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59436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1295400" cy="8382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sz="1300" dirty="0" smtClean="0">
                <a:solidFill>
                  <a:srgbClr val="003300"/>
                </a:solidFill>
                <a:latin typeface="Verdana" pitchFamily="34" charset="0"/>
              </a:rPr>
              <a:t>Uključeni u studiju (</a:t>
            </a:r>
            <a:r>
              <a:rPr lang="hr-HR" sz="1300" i="1" dirty="0" err="1" smtClean="0">
                <a:solidFill>
                  <a:srgbClr val="003300"/>
                </a:solidFill>
                <a:latin typeface="Verdana" pitchFamily="34" charset="0"/>
              </a:rPr>
              <a:t>assigned</a:t>
            </a:r>
            <a:r>
              <a:rPr lang="hr-HR" sz="1300" dirty="0" smtClean="0">
                <a:solidFill>
                  <a:srgbClr val="003300"/>
                </a:solidFill>
                <a:latin typeface="Verdana" pitchFamily="34" charset="0"/>
              </a:rPr>
              <a:t>) (n=...)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>
            <a:solidFill>
              <a:schemeClr val="tx1"/>
            </a:solidFill>
          </a:ln>
        </p:spPr>
        <p:txBody>
          <a:bodyPr anchor="ctr"/>
          <a:lstStyle/>
          <a:p>
            <a:pPr eaLnBrk="1" hangingPunct="1"/>
            <a:r>
              <a:rPr lang="hr-HR" sz="2100" dirty="0" smtClean="0">
                <a:latin typeface="Arial" charset="0"/>
              </a:rPr>
              <a:t>CONSORT – </a:t>
            </a:r>
            <a:r>
              <a:rPr lang="hr-HR" sz="2100" b="1" dirty="0" smtClean="0">
                <a:latin typeface="Arial" charset="0"/>
              </a:rPr>
              <a:t>dijagram toka</a:t>
            </a:r>
            <a:r>
              <a:rPr lang="hr-HR" sz="2100" dirty="0" smtClean="0">
                <a:latin typeface="Arial" charset="0"/>
              </a:rPr>
              <a:t> </a:t>
            </a:r>
            <a:r>
              <a:rPr lang="hr-HR" sz="2100" dirty="0" smtClean="0">
                <a:latin typeface="Arial" charset="0"/>
              </a:rPr>
              <a:t>istraživanja (protok </a:t>
            </a:r>
            <a:r>
              <a:rPr lang="hr-HR" sz="2100" dirty="0" smtClean="0">
                <a:latin typeface="Arial" charset="0"/>
              </a:rPr>
              <a:t>ispitanika kroz stadije </a:t>
            </a:r>
            <a:r>
              <a:rPr lang="hr-HR" sz="2100" dirty="0" smtClean="0">
                <a:latin typeface="Arial" charset="0"/>
              </a:rPr>
              <a:t>istraživanja; </a:t>
            </a:r>
            <a:r>
              <a:rPr lang="hr-HR" sz="2100" smtClean="0">
                <a:latin typeface="Arial" charset="0"/>
              </a:rPr>
              <a:t>treba svoj nacrtati </a:t>
            </a:r>
            <a:r>
              <a:rPr lang="hr-HR" sz="2100" dirty="0" smtClean="0">
                <a:latin typeface="Arial" charset="0"/>
              </a:rPr>
              <a:t>u magisteriju)</a:t>
            </a:r>
            <a:endParaRPr lang="en-GB" sz="2100" dirty="0" smtClean="0">
              <a:latin typeface="Arial" charset="0"/>
            </a:endParaRP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524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990600" y="4572000"/>
            <a:ext cx="19812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90500" indent="-190500"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	Isključeni iz studije (n=...)</a:t>
            </a:r>
          </a:p>
          <a:p>
            <a:pPr marL="190500" indent="-190500"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Nisu ispunili kriterije za uključenje (n=...)</a:t>
            </a:r>
          </a:p>
          <a:p>
            <a:pPr marL="190500" indent="-190500">
              <a:spcBef>
                <a:spcPct val="20000"/>
              </a:spcBef>
              <a:buFontTx/>
              <a:buChar char="•"/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Odbili sudjelovati u studiji (n=....)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20574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362200" y="3124200"/>
            <a:ext cx="1371600" cy="685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Randomizirani ispitanici (n=...)</a:t>
            </a: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3886200" y="2286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3886200" y="4648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38862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267200" y="1524000"/>
            <a:ext cx="1828800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Dodijeljeni na intervenciju  (n=...)</a:t>
            </a:r>
          </a:p>
          <a:p>
            <a:pPr>
              <a:spcBef>
                <a:spcPct val="20000"/>
              </a:spcBef>
            </a:pPr>
            <a:endParaRPr lang="hr-HR" sz="1200" dirty="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Dobili dodijeljenu intervenciju  (n=...)</a:t>
            </a:r>
          </a:p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Nisu dobili dodijeljenu intervenciju; navedite razloge (n=...)</a:t>
            </a: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6248400" y="2286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59436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6660232" y="2590800"/>
            <a:ext cx="1874168" cy="167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Nestali tijekom praćenja, navedite razloge 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Intervencija prekinuta, navedite razloge prekida (n=...)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7596336" y="4293096"/>
            <a:ext cx="0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6629400" y="4800600"/>
            <a:ext cx="2057400" cy="1447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Analizirani ispitanici (n=...)</a:t>
            </a:r>
          </a:p>
          <a:p>
            <a:pPr>
              <a:spcBef>
                <a:spcPct val="20000"/>
              </a:spcBef>
            </a:pPr>
            <a:endParaRPr lang="hr-HR" sz="1200" dirty="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 dirty="0">
                <a:solidFill>
                  <a:srgbClr val="003300"/>
                </a:solidFill>
                <a:latin typeface="Verdana" pitchFamily="34" charset="0"/>
              </a:rPr>
              <a:t>Ispitanici isključeni iz analize, navedite razloge isključenja  (n=...)</a:t>
            </a: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4283968" y="4038600"/>
            <a:ext cx="1888232" cy="2209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Dodijeljeni na intervenciju  (n=...)</a:t>
            </a:r>
          </a:p>
          <a:p>
            <a:pPr>
              <a:spcBef>
                <a:spcPct val="20000"/>
              </a:spcBef>
            </a:pPr>
            <a:endParaRPr lang="hr-HR" sz="1200">
              <a:solidFill>
                <a:srgbClr val="0033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Dobili dodijeljenu intervenciju  (n=...)</a:t>
            </a:r>
          </a:p>
          <a:p>
            <a:pPr>
              <a:spcBef>
                <a:spcPct val="20000"/>
              </a:spcBef>
            </a:pPr>
            <a:r>
              <a:rPr lang="hr-HR" sz="1200">
                <a:solidFill>
                  <a:srgbClr val="003300"/>
                </a:solidFill>
                <a:latin typeface="Verdana" pitchFamily="34" charset="0"/>
              </a:rPr>
              <a:t>Nisu dobili dodijeljenu intervenciju; navedite razloge (n=...)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248400" y="3429000"/>
            <a:ext cx="4118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CONSORT – dijagram toka istraživanja (protok ispitanika kroz stadije istraživanja; treba svoj nacrtati u magisteriju)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Matko Marušić</dc:creator>
  <cp:lastModifiedBy>Matko Marušić</cp:lastModifiedBy>
  <cp:revision>4</cp:revision>
  <dcterms:created xsi:type="dcterms:W3CDTF">2015-10-28T09:23:12Z</dcterms:created>
  <dcterms:modified xsi:type="dcterms:W3CDTF">2015-10-30T07:56:08Z</dcterms:modified>
</cp:coreProperties>
</file>